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Paleoeconomics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4444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/>
              <a:t>A Classroom Game </a:t>
            </a:r>
            <a:r>
              <a:rPr dirty="0"/>
              <a:t>Demonstrating How Trade May Explain the Rise of Humans and the Demise of Neanderthals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What differences did you observe between Round 1 and Round 2?</a:t>
            </a:r>
          </a:p>
          <a:p>
            <a:r>
              <a:rPr dirty="0"/>
              <a:t>How does specialization affect total output?</a:t>
            </a:r>
          </a:p>
          <a:p>
            <a:r>
              <a:rPr dirty="0"/>
              <a:t>Why do we see gains from trade in this game?</a:t>
            </a:r>
          </a:p>
          <a:p>
            <a:r>
              <a:rPr dirty="0"/>
              <a:t>What might this tell us about Neanderthal extinction?</a:t>
            </a:r>
          </a:p>
          <a:p>
            <a:r>
              <a:rPr dirty="0"/>
              <a:t>How does this relate to modern trade debates?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Implications of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Countries that engage in trade tend to have higher economic growth.</a:t>
            </a:r>
          </a:p>
          <a:p>
            <a:r>
              <a:rPr dirty="0"/>
              <a:t>Example: South Korea vs. North Korea – one embraced trade, the other remained isolated.</a:t>
            </a:r>
          </a:p>
          <a:p>
            <a:r>
              <a:rPr dirty="0"/>
              <a:t>Trade can create winners and losers – how should societies address this?</a:t>
            </a:r>
          </a:p>
          <a:p>
            <a:r>
              <a:rPr dirty="0"/>
              <a:t>What policies can balance the benefits and disruptions caused by trade?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 to the Paleoeconomics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This game explores how specialization and </a:t>
            </a:r>
            <a:r>
              <a:rPr lang="en-US" dirty="0"/>
              <a:t>tr</a:t>
            </a:r>
            <a:r>
              <a:rPr dirty="0"/>
              <a:t>ade contribute to economic growth.</a:t>
            </a:r>
          </a:p>
          <a:p>
            <a:r>
              <a:rPr dirty="0"/>
              <a:t>Inspired by research suggesting early humans outcompeted Neanderthals through trade.</a:t>
            </a:r>
          </a:p>
          <a:p>
            <a:r>
              <a:rPr dirty="0"/>
              <a:t>Helps students understand the concept of comparative advantage in an interactive 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Economic Concepts Behind the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Comparative Advantage: Some groups are better at producing certain goods.</a:t>
            </a:r>
          </a:p>
          <a:p>
            <a:r>
              <a:rPr dirty="0"/>
              <a:t>Specialization: Focusing on what one does best increases efficiency.</a:t>
            </a:r>
          </a:p>
          <a:p>
            <a:r>
              <a:rPr dirty="0"/>
              <a:t>Gains from Trade: Trading goods allows both parties to be better off.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Story of Paleoeconomics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Neanderthals and early modern humans coexisted in Eurasia.</a:t>
            </a:r>
          </a:p>
          <a:p>
            <a:r>
              <a:rPr dirty="0"/>
              <a:t>Neanderthals were physically strong and adapted to harsh climates.</a:t>
            </a:r>
          </a:p>
          <a:p>
            <a:r>
              <a:rPr dirty="0"/>
              <a:t>Humans, however, engaged in trade and specialization.</a:t>
            </a:r>
          </a:p>
          <a:p>
            <a:r>
              <a:rPr dirty="0"/>
              <a:t>This allowed them to thrive while Neanderthals struggled to compete.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Game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Students play as human hunter-gatherers.</a:t>
            </a:r>
          </a:p>
          <a:p>
            <a:r>
              <a:rPr dirty="0"/>
              <a:t>Each player has 24 hours to allocate between gathering berries and hunting </a:t>
            </a:r>
            <a:r>
              <a:rPr lang="en-US" dirty="0"/>
              <a:t>for </a:t>
            </a:r>
            <a:r>
              <a:rPr dirty="0"/>
              <a:t>meat.</a:t>
            </a:r>
          </a:p>
          <a:p>
            <a:r>
              <a:rPr dirty="0"/>
              <a:t>Players must consume equal amount</a:t>
            </a:r>
            <a:r>
              <a:rPr lang="en-US" dirty="0"/>
              <a:t>s</a:t>
            </a:r>
            <a:r>
              <a:rPr dirty="0"/>
              <a:t> of berries and meat ('prehistoric Happy Meal').</a:t>
            </a:r>
          </a:p>
          <a:p>
            <a:r>
              <a:rPr dirty="0"/>
              <a:t>Round 1: Trade is restricted within clans.</a:t>
            </a:r>
          </a:p>
          <a:p>
            <a:r>
              <a:rPr dirty="0"/>
              <a:t>Round 2: Trade is open to all participants.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Play – Round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Players can only trade within their own clan.</a:t>
            </a:r>
          </a:p>
          <a:p>
            <a:r>
              <a:rPr dirty="0"/>
              <a:t>Discuss </a:t>
            </a:r>
            <a:r>
              <a:rPr lang="en-US" dirty="0"/>
              <a:t>potential trades </a:t>
            </a:r>
            <a:r>
              <a:rPr dirty="0"/>
              <a:t>with fellow clan members.</a:t>
            </a:r>
          </a:p>
          <a:p>
            <a:r>
              <a:rPr lang="en-US" dirty="0"/>
              <a:t>Collect meat and berry tickets</a:t>
            </a:r>
            <a:r>
              <a:rPr dirty="0"/>
              <a:t>.</a:t>
            </a:r>
          </a:p>
          <a:p>
            <a:r>
              <a:rPr dirty="0"/>
              <a:t>Payoff = $1 × min(meat, berries).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69F1-46FD-9AE5-37A1-23D7A7BAF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to produce meat or berries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880435-B98D-F0D6-6B8B-B0E8E9E14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518354"/>
              </p:ext>
            </p:extLst>
          </p:nvPr>
        </p:nvGraphicFramePr>
        <p:xfrm>
          <a:off x="457200" y="1743740"/>
          <a:ext cx="8229599" cy="42835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51991">
                  <a:extLst>
                    <a:ext uri="{9D8B030D-6E8A-4147-A177-3AD203B41FA5}">
                      <a16:colId xmlns:a16="http://schemas.microsoft.com/office/drawing/2014/main" val="113998629"/>
                    </a:ext>
                  </a:extLst>
                </a:gridCol>
                <a:gridCol w="2737925">
                  <a:extLst>
                    <a:ext uri="{9D8B030D-6E8A-4147-A177-3AD203B41FA5}">
                      <a16:colId xmlns:a16="http://schemas.microsoft.com/office/drawing/2014/main" val="3037963905"/>
                    </a:ext>
                  </a:extLst>
                </a:gridCol>
                <a:gridCol w="2739683">
                  <a:extLst>
                    <a:ext uri="{9D8B030D-6E8A-4147-A177-3AD203B41FA5}">
                      <a16:colId xmlns:a16="http://schemas.microsoft.com/office/drawing/2014/main" val="1483520122"/>
                    </a:ext>
                  </a:extLst>
                </a:gridCol>
              </a:tblGrid>
              <a:tr h="1427840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 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Meat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Berries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7965889"/>
                  </a:ext>
                </a:extLst>
              </a:tr>
              <a:tr h="1427840"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Uplanders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9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3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466175"/>
                  </a:ext>
                </a:extLst>
              </a:tr>
              <a:tr h="1427840"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>
                          <a:effectLst/>
                        </a:rPr>
                        <a:t>Lowlanders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3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9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21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602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Play – Round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Players can now trade with anyone in the class.</a:t>
            </a:r>
          </a:p>
          <a:p>
            <a:r>
              <a:rPr lang="en-US" dirty="0"/>
              <a:t>Discuss potential trades with anyone in the class.</a:t>
            </a:r>
          </a:p>
          <a:p>
            <a:r>
              <a:rPr lang="en-US" dirty="0"/>
              <a:t>Collect meat and berry tickets.</a:t>
            </a:r>
          </a:p>
          <a:p>
            <a:r>
              <a:rPr lang="en-US" dirty="0"/>
              <a:t>Payoff = $1 × min(meat, berries).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51A36-E3DA-EF01-0398-432B58910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8FCD7-BDB7-E34C-DCBE-1F5D96A47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to produce meat or berries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BE249A-9AA9-ABF5-96A3-6533B86C4A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198111"/>
              </p:ext>
            </p:extLst>
          </p:nvPr>
        </p:nvGraphicFramePr>
        <p:xfrm>
          <a:off x="457200" y="1743740"/>
          <a:ext cx="8229600" cy="428352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1399862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3796390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83520122"/>
                    </a:ext>
                  </a:extLst>
                </a:gridCol>
              </a:tblGrid>
              <a:tr h="1427840"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 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Meat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/>
                      <a:r>
                        <a:rPr lang="en-US" sz="3200" kern="100" dirty="0">
                          <a:effectLst/>
                        </a:rPr>
                        <a:t>Berries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07965889"/>
                  </a:ext>
                </a:extLst>
              </a:tr>
              <a:tr h="1427840"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Uplanders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9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3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466175"/>
                  </a:ext>
                </a:extLst>
              </a:tr>
              <a:tr h="1427840"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>
                          <a:effectLst/>
                        </a:rPr>
                        <a:t>Lowlanders</a:t>
                      </a:r>
                      <a:endParaRPr lang="en-US" sz="3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3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ctr"/>
                      <a:r>
                        <a:rPr lang="en-US" sz="3200" kern="100" dirty="0">
                          <a:effectLst/>
                        </a:rPr>
                        <a:t>9 hours/pound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21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3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448</Words>
  <Application>Microsoft Macintosh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Paleoeconomics</vt:lpstr>
      <vt:lpstr>Introduction to the Paleoeconomics Game</vt:lpstr>
      <vt:lpstr>Economic Concepts Behind the Game</vt:lpstr>
      <vt:lpstr>The Story of Paleoeconomics</vt:lpstr>
      <vt:lpstr>Game Setup</vt:lpstr>
      <vt:lpstr>How to Play – Round 1</vt:lpstr>
      <vt:lpstr>Time to produce meat or berries</vt:lpstr>
      <vt:lpstr>How to Play – Round 2</vt:lpstr>
      <vt:lpstr>Time to produce meat or berries</vt:lpstr>
      <vt:lpstr>Class Discussion</vt:lpstr>
      <vt:lpstr>Modern Implications of Trade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Jay Corrigan</cp:lastModifiedBy>
  <cp:revision>2</cp:revision>
  <dcterms:created xsi:type="dcterms:W3CDTF">2013-01-27T09:14:16Z</dcterms:created>
  <dcterms:modified xsi:type="dcterms:W3CDTF">2025-02-26T16:06:24Z</dcterms:modified>
  <cp:category/>
</cp:coreProperties>
</file>